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0"/>
  </p:notesMasterIdLst>
  <p:sldIdLst>
    <p:sldId id="323" r:id="rId2"/>
    <p:sldId id="258" r:id="rId3"/>
    <p:sldId id="427" r:id="rId4"/>
    <p:sldId id="260" r:id="rId5"/>
    <p:sldId id="261" r:id="rId6"/>
    <p:sldId id="268" r:id="rId7"/>
    <p:sldId id="401" r:id="rId8"/>
    <p:sldId id="303" r:id="rId9"/>
    <p:sldId id="417" r:id="rId10"/>
    <p:sldId id="416" r:id="rId11"/>
    <p:sldId id="447" r:id="rId12"/>
    <p:sldId id="448" r:id="rId13"/>
    <p:sldId id="397" r:id="rId14"/>
    <p:sldId id="432" r:id="rId15"/>
    <p:sldId id="418" r:id="rId16"/>
    <p:sldId id="434" r:id="rId17"/>
    <p:sldId id="431" r:id="rId18"/>
    <p:sldId id="361" r:id="rId19"/>
    <p:sldId id="413" r:id="rId20"/>
    <p:sldId id="414" r:id="rId21"/>
    <p:sldId id="421" r:id="rId22"/>
    <p:sldId id="420" r:id="rId23"/>
    <p:sldId id="450" r:id="rId24"/>
    <p:sldId id="451" r:id="rId25"/>
    <p:sldId id="452" r:id="rId26"/>
    <p:sldId id="423" r:id="rId27"/>
    <p:sldId id="449" r:id="rId28"/>
    <p:sldId id="424" r:id="rId29"/>
    <p:sldId id="435" r:id="rId30"/>
    <p:sldId id="437" r:id="rId31"/>
    <p:sldId id="382" r:id="rId32"/>
    <p:sldId id="438" r:id="rId33"/>
    <p:sldId id="441" r:id="rId34"/>
    <p:sldId id="440" r:id="rId35"/>
    <p:sldId id="436" r:id="rId36"/>
    <p:sldId id="304" r:id="rId37"/>
    <p:sldId id="439" r:id="rId38"/>
    <p:sldId id="306" r:id="rId39"/>
  </p:sldIdLst>
  <p:sldSz cx="9144000" cy="5143500" type="screen16x9"/>
  <p:notesSz cx="6858000" cy="9144000"/>
  <p:embeddedFontLst>
    <p:embeddedFont>
      <p:font typeface="Roboto" charset="0"/>
      <p:regular r:id="rId41"/>
      <p:bold r:id="rId42"/>
      <p:italic r:id="rId43"/>
      <p:boldItalic r:id="rId44"/>
    </p:embeddedFont>
    <p:embeddedFont>
      <p:font typeface="Calibri" pitchFamily="34" charset="0"/>
      <p:regular r:id="rId45"/>
      <p:bold r:id="rId46"/>
      <p:italic r:id="rId47"/>
      <p:boldItalic r:id="rId48"/>
    </p:embeddedFont>
    <p:embeddedFont>
      <p:font typeface="Consolas" pitchFamily="49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-504" y="-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72823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7282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72823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20616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87147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20616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59792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59792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94642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81538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85060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94908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141362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8189102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5918932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502619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502619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502619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8663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72823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abstrac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virtua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anguage-reference/keywords/new-modifier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F%D0%BE%D0%BB%D0%B5_%D0%BA%D0%BB%D0%B0%D1%81%D1%81%D0%B0" TargetMode="External"/><Relationship Id="rId3" Type="http://schemas.openxmlformats.org/officeDocument/2006/relationships/hyperlink" Target="https://en.wikipedia.org/wiki/Class_diagram" TargetMode="External"/><Relationship Id="rId7" Type="http://schemas.openxmlformats.org/officeDocument/2006/relationships/hyperlink" Target="https://ru.wikipedia.org/wiki/%D0%9A%D0%BB%D0%B0%D1%81%D1%81_(%D0%BF%D1%80%D0%BE%D0%B3%D1%80%D0%B0%D0%BC%D0%BC%D0%B8%D1%80%D0%BE%D0%B2%D0%B0%D0%BD%D0%B8%D0%B5)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u.wikipedia.org/wiki/UML" TargetMode="External"/><Relationship Id="rId5" Type="http://schemas.openxmlformats.org/officeDocument/2006/relationships/hyperlink" Target="https://ru.wikipedia.org/wiki/%D0%94%D0%B8%D0%B0%D0%B3%D1%80%D0%B0%D0%BC%D0%BC%D0%B0_(UML)" TargetMode="External"/><Relationship Id="rId10" Type="http://schemas.openxmlformats.org/officeDocument/2006/relationships/image" Target="../media/image22.png"/><Relationship Id="rId4" Type="http://schemas.openxmlformats.org/officeDocument/2006/relationships/hyperlink" Target="https://ru.wikipedia.org/wiki/%D0%90%D0%BD%D0%B3%D0%BB%D0%B8%D0%B9%D1%81%D0%BA%D0%B8%D0%B9_%D1%8F%D0%B7%D1%8B%D0%BA" TargetMode="External"/><Relationship Id="rId9" Type="http://schemas.openxmlformats.org/officeDocument/2006/relationships/hyperlink" Target="https://ru.wikipedia.org/wiki/%D0%9C%D0%B5%D1%82%D0%BE%D0%B4_(%D1%8F%D0%B7%D1%8B%D0%BA%D0%B8_%D0%BF%D1%80%D0%BE%D0%B3%D1%80%D0%B0%D0%BC%D0%BC%D0%B8%D1%80%D0%BE%D0%B2%D0%B0%D0%BD%D0%B8%D1%8F)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ru/design-patterns/strategy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factoring.guru/ru/design-patterns/composite" TargetMode="External"/><Relationship Id="rId4" Type="http://schemas.openxmlformats.org/officeDocument/2006/relationships/hyperlink" Target="https://refactoring.guru/ru/design-patterns/abstract-factory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xmlns="" val="41366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Представление абстракции в </a:t>
            </a:r>
            <a:r>
              <a:rPr lang="en-US" sz="2800" dirty="0" smtClean="0"/>
              <a:t>C#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9925"/>
            <a:ext cx="4872337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в рамках</a:t>
            </a:r>
            <a:r>
              <a:rPr lang="en-US" dirty="0" smtClean="0"/>
              <a:t> C#</a:t>
            </a:r>
            <a:r>
              <a:rPr lang="ru-RU" dirty="0" smtClean="0"/>
              <a:t> представлена двумя сущностями:</a:t>
            </a:r>
          </a:p>
          <a:p>
            <a:pPr lvl="1">
              <a:buAutoNum type="arabicPeriod"/>
            </a:pPr>
            <a:r>
              <a:rPr lang="en-US" dirty="0" smtClean="0"/>
              <a:t> </a:t>
            </a:r>
            <a:r>
              <a:rPr lang="ru-RU" dirty="0" smtClean="0"/>
              <a:t>Абстрактные классы </a:t>
            </a:r>
          </a:p>
          <a:p>
            <a:pPr lvl="1">
              <a:buAutoNum type="arabicPeriod"/>
            </a:pPr>
            <a:r>
              <a:rPr lang="en-US" dirty="0" smtClean="0"/>
              <a:t> </a:t>
            </a:r>
            <a:r>
              <a:rPr lang="ru-RU" dirty="0" smtClean="0"/>
              <a:t>Интерфейсы</a:t>
            </a:r>
          </a:p>
          <a:p>
            <a:endParaRPr lang="ru-RU" dirty="0" smtClean="0"/>
          </a:p>
          <a:p>
            <a:r>
              <a:rPr lang="ru-RU" sz="1200" b="1" dirty="0" smtClean="0"/>
              <a:t>Преимущества абстракции</a:t>
            </a:r>
          </a:p>
          <a:p>
            <a:r>
              <a:rPr lang="ru-RU" sz="1200" b="1" dirty="0" smtClean="0"/>
              <a:t>Сокрытие деталей.</a:t>
            </a:r>
            <a:r>
              <a:rPr lang="ru-RU" sz="1200" dirty="0" smtClean="0"/>
              <a:t> Пользователю не нужно знать, как реализованы методы, важно лишь, что они делают.</a:t>
            </a:r>
          </a:p>
          <a:p>
            <a:r>
              <a:rPr lang="ru-RU" sz="1200" b="1" dirty="0" smtClean="0"/>
              <a:t>Повышение удобства поддержки кода.</a:t>
            </a:r>
            <a:r>
              <a:rPr lang="ru-RU" sz="1200" dirty="0" smtClean="0"/>
              <a:t> Как пример</a:t>
            </a:r>
            <a:r>
              <a:rPr lang="en-US" sz="1200" dirty="0" smtClean="0"/>
              <a:t>: </a:t>
            </a:r>
            <a:r>
              <a:rPr lang="ru-RU" sz="1200" dirty="0" smtClean="0"/>
              <a:t>изменение внутренней логики не затрагивает интерфейс.</a:t>
            </a:r>
          </a:p>
          <a:p>
            <a:r>
              <a:rPr lang="ru-RU" sz="1200" b="1" dirty="0" smtClean="0"/>
              <a:t>Унификация.</a:t>
            </a:r>
            <a:r>
              <a:rPr lang="ru-RU" sz="1200" dirty="0" smtClean="0"/>
              <a:t> Абстракция задаёт единый интерфейс для работы с объектами разных типов, обеспечивая их взаимозаменяемость.</a:t>
            </a:r>
          </a:p>
          <a:p>
            <a:endParaRPr lang="ru-RU" sz="1200" dirty="0"/>
          </a:p>
          <a:p>
            <a:r>
              <a:rPr lang="ru-RU" sz="1200" dirty="0" smtClean="0"/>
              <a:t>Важным </a:t>
            </a:r>
            <a:r>
              <a:rPr lang="ru-RU" sz="1200" dirty="0"/>
              <a:t>аспектом абстракции является то, что нельзя создать объект абстрактного типа, так как он допускает неопределенное поведение. </a:t>
            </a:r>
          </a:p>
          <a:p>
            <a:endParaRPr lang="ru-RU" sz="1200" dirty="0" smtClean="0"/>
          </a:p>
        </p:txBody>
      </p:sp>
      <p:sp>
        <p:nvSpPr>
          <p:cNvPr id="3" name="Прямоугольник 2"/>
          <p:cNvSpPr/>
          <p:nvPr/>
        </p:nvSpPr>
        <p:spPr>
          <a:xfrm>
            <a:off x="5567153" y="1775879"/>
            <a:ext cx="2763345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 class </a:t>
            </a:r>
            <a:r>
              <a:rPr lang="en-US" sz="1100" dirty="0" err="1">
                <a:solidFill>
                  <a:srgbClr val="267F99"/>
                </a:solidFill>
                <a:latin typeface="Consolas" panose="020B0609020204030204" pitchFamily="49" charset="0"/>
              </a:rPr>
              <a:t>AbstractAnimal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interface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267F99"/>
                </a:solidFill>
                <a:latin typeface="Consolas" panose="020B0609020204030204" pitchFamily="49" charset="0"/>
              </a:rPr>
              <a:t>IAnimal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Кратко об интерфейсах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72991"/>
            <a:ext cx="36050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Интерфейс</a:t>
            </a:r>
            <a:r>
              <a:rPr lang="ru-RU" dirty="0" smtClean="0"/>
              <a:t> </a:t>
            </a:r>
            <a:r>
              <a:rPr lang="en-US" dirty="0" smtClean="0"/>
              <a:t>–</a:t>
            </a:r>
            <a:r>
              <a:rPr lang="ru-RU" dirty="0" smtClean="0"/>
              <a:t> ссылочный тип, который может определять некоторый функционал - набор методов и свойств без реализации.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Затем этот функционал реализуют классы и структуры, которые применяют данные интерфейсы.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Начиная с версии C# 8.0 интерфейсы поддерживают реализацию методов и свойств по умолчанию. 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351072" y="1172991"/>
            <a:ext cx="4504494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interface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ISoldier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ToDo</a:t>
            </a:r>
            <a:r>
              <a:rPr lang="en-US" sz="1100" dirty="0" smtClean="0">
                <a:latin typeface="Consolas"/>
              </a:rPr>
              <a:t>();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Health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    { 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sz="1100" dirty="0" smtClean="0">
                <a:latin typeface="Consolas"/>
              </a:rPr>
              <a:t> </a:t>
            </a:r>
          </a:p>
          <a:p>
            <a:r>
              <a:rPr lang="en-US" sz="1100" dirty="0" smtClean="0">
                <a:latin typeface="Consolas"/>
              </a:rPr>
              <a:t>        { </a:t>
            </a:r>
          </a:p>
          <a:p>
            <a:r>
              <a:rPr lang="en-US" sz="1100" dirty="0" smtClean="0">
                <a:latin typeface="Consolas"/>
              </a:rPr>
              <a:t>            </a:t>
            </a:r>
            <a:r>
              <a:rPr lang="en-US" sz="11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98658"/>
                </a:solidFill>
                <a:latin typeface="Consolas"/>
              </a:rPr>
              <a:t>100</a:t>
            </a:r>
            <a:r>
              <a:rPr lang="en-US" sz="1100" dirty="0" smtClean="0">
                <a:latin typeface="Consolas"/>
              </a:rPr>
              <a:t>; </a:t>
            </a:r>
          </a:p>
          <a:p>
            <a:r>
              <a:rPr lang="en-US" sz="1100" dirty="0" smtClean="0">
                <a:latin typeface="Consolas"/>
              </a:rPr>
              <a:t>        } 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SubmitRapport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ru-RU" sz="1100" dirty="0" smtClean="0">
                <a:solidFill>
                  <a:srgbClr val="A31515"/>
                </a:solidFill>
                <a:latin typeface="Consolas"/>
              </a:rPr>
              <a:t>Солдат сдал раппорт!"</a:t>
            </a:r>
            <a:r>
              <a:rPr lang="ru-RU" sz="1100" dirty="0" smtClean="0">
                <a:latin typeface="Consolas"/>
              </a:rPr>
              <a:t>);</a:t>
            </a:r>
          </a:p>
          <a:p>
            <a:r>
              <a:rPr lang="ru-RU" sz="1100" dirty="0" smtClean="0">
                <a:latin typeface="Consolas"/>
              </a:rPr>
              <a:t>    }</a:t>
            </a:r>
          </a:p>
          <a:p>
            <a:r>
              <a:rPr lang="ru-RU" sz="1100" dirty="0" smtClean="0">
                <a:latin typeface="Consolas"/>
              </a:rPr>
              <a:t>}</a:t>
            </a:r>
            <a:endParaRPr lang="ru-RU" sz="11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Кратко об абстрактных классах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64114"/>
            <a:ext cx="393643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1" dirty="0" smtClean="0"/>
              <a:t>Абстрактный класс </a:t>
            </a:r>
            <a:r>
              <a:rPr lang="ru-RU" sz="1200" dirty="0" smtClean="0"/>
              <a:t>— это класс, который помечен ключевым словом </a:t>
            </a: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ru-RU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smtClean="0"/>
              <a:t>и</a:t>
            </a:r>
            <a:r>
              <a:rPr lang="ru-RU" sz="1200" i="1" dirty="0" smtClean="0"/>
              <a:t> может</a:t>
            </a:r>
            <a:r>
              <a:rPr lang="ru-RU" sz="1200" dirty="0" smtClean="0"/>
              <a:t> содержать методы без реализации. Такие методы называются абстрактными.</a:t>
            </a:r>
          </a:p>
          <a:p>
            <a:endParaRPr lang="ru-RU" sz="1200" dirty="0" smtClean="0"/>
          </a:p>
          <a:p>
            <a:r>
              <a:rPr lang="ru-RU" sz="1200" dirty="0" smtClean="0"/>
              <a:t>Абстрактные классы</a:t>
            </a:r>
            <a:r>
              <a:rPr lang="en-US" sz="1200" dirty="0" smtClean="0"/>
              <a:t> </a:t>
            </a:r>
            <a:r>
              <a:rPr lang="ru-RU" sz="1200" dirty="0" smtClean="0"/>
              <a:t>и их отличия от интерфейсов:</a:t>
            </a:r>
          </a:p>
          <a:p>
            <a:pPr marL="342900" indent="-342900">
              <a:buAutoNum type="arabicPeriod"/>
            </a:pPr>
            <a:r>
              <a:rPr lang="ru-RU" sz="1200" dirty="0" smtClean="0"/>
              <a:t>Абстрактный класс может содержать конструктор, что позволяет инициализировать данные.</a:t>
            </a:r>
          </a:p>
          <a:p>
            <a:pPr marL="342900" indent="-342900">
              <a:buAutoNum type="arabicPeriod"/>
            </a:pPr>
            <a:r>
              <a:rPr lang="ru-RU" sz="1200" dirty="0" smtClean="0"/>
              <a:t>Поддерживает только одиночное наследование.</a:t>
            </a:r>
          </a:p>
          <a:p>
            <a:pPr marL="342900" indent="-342900">
              <a:buAutoNum type="arabicPeriod"/>
            </a:pPr>
            <a:endParaRPr lang="ru-RU" sz="1200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4759177" y="1164114"/>
            <a:ext cx="372817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abstract class</a:t>
            </a:r>
            <a:r>
              <a:rPr lang="en-US" sz="1100" b="1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Human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abstract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JustGo</a:t>
            </a:r>
            <a:r>
              <a:rPr lang="en-US" sz="1100" dirty="0" smtClean="0">
                <a:latin typeface="Consolas"/>
              </a:rPr>
              <a:t>();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GetName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100" dirty="0" smtClean="0">
                <a:latin typeface="Consolas"/>
              </a:rPr>
              <a:t>.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Human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100" dirty="0" smtClean="0">
                <a:latin typeface="Consolas"/>
              </a:rPr>
              <a:t>.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 =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sz="3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556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abstract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класс: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Нельзя создать объект абстрактного класса.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Может содержать как абстрактные методы (без реализации), так и обычные (с реализацией).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метод: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Определяется только в абстрактных классах.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Не имеет реализации в базовом классе (только заголовок метода).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Должен быть переопределён в каждом производном классе.</a:t>
            </a:r>
            <a:endParaRPr lang="ru-RU" sz="1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194853" y="1009925"/>
            <a:ext cx="3644964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    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1100" dirty="0">
                <a:solidFill>
                  <a:srgbClr val="008000"/>
                </a:solidFill>
                <a:latin typeface="Consolas" panose="020B0609020204030204" pitchFamily="49" charset="0"/>
              </a:rPr>
              <a:t>Выведет: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Dog barks</a:t>
            </a:r>
            <a:endParaRPr lang="ru-RU" sz="11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ru-RU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 smtClean="0"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GetName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100" dirty="0"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</a:rPr>
              <a:t>;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  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>
                <a:latin typeface="Consolas" panose="020B0609020204030204" pitchFamily="49" charset="0"/>
              </a:rPr>
              <a:t>);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15518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sz="3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0" y="1177787"/>
            <a:ext cx="3990637" cy="1741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виртуальных методов и свойств объявленных в базовом классе.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11337" y="1177787"/>
            <a:ext cx="4632663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Абстрактный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метод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—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без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реализации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230096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абстракция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528090"/>
            <a:ext cx="7828976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 отвечает на вопрос «что делать?», но абстракция не отвечает на вопрос «как?».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должно быть определено у объекта наследуемого типа.</a:t>
            </a:r>
          </a:p>
        </p:txBody>
      </p:sp>
    </p:spTree>
    <p:extLst>
      <p:ext uri="{BB962C8B-B14F-4D97-AF65-F5344CB8AC3E}">
        <p14:creationId xmlns:p14="http://schemas.microsoft.com/office/powerpoint/2010/main" xmlns="" val="315518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 Описать абстрактный класс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Добавить поле </a:t>
            </a:r>
            <a:r>
              <a:rPr lang="en-US" dirty="0" smtClean="0">
                <a:solidFill>
                  <a:srgbClr val="001080"/>
                </a:solidFill>
                <a:latin typeface="Consolas"/>
              </a:rPr>
              <a:t>name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Добавить неабстрактный метод </a:t>
            </a:r>
            <a:r>
              <a:rPr lang="en-US" dirty="0" err="1" smtClean="0">
                <a:solidFill>
                  <a:srgbClr val="795E26"/>
                </a:solidFill>
                <a:latin typeface="Consolas"/>
                <a:ea typeface="Roboto"/>
                <a:cs typeface="Roboto"/>
                <a:sym typeface="Roboto"/>
              </a:rPr>
              <a:t>GetName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 Добавить абстрактный метод </a:t>
            </a:r>
            <a:r>
              <a:rPr lang="en-US" dirty="0" err="1" smtClean="0">
                <a:solidFill>
                  <a:srgbClr val="795E26"/>
                </a:solidFill>
                <a:latin typeface="Consolas"/>
                <a:ea typeface="Roboto"/>
                <a:cs typeface="Roboto"/>
                <a:sym typeface="Roboto"/>
              </a:rPr>
              <a:t>MakeSound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 Описать интерфейсы </a:t>
            </a:r>
          </a:p>
          <a:p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 Описать интерфейс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IFlying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2.1.1 Добавить метод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smtClean="0">
                <a:solidFill>
                  <a:srgbClr val="795E26"/>
                </a:solidFill>
                <a:latin typeface="Consolas"/>
                <a:ea typeface="Roboto"/>
                <a:cs typeface="Roboto"/>
                <a:sym typeface="Roboto"/>
              </a:rPr>
              <a:t>Fly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(лететь)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	Описать интерфейс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IWalking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2.2.1 Добавить метод </a:t>
            </a:r>
            <a:r>
              <a:rPr lang="en-US" dirty="0" smtClean="0">
                <a:solidFill>
                  <a:srgbClr val="795E26"/>
                </a:solidFill>
                <a:latin typeface="Consolas"/>
              </a:rPr>
              <a:t>Walk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(ходить)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 Описать интерфейс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ISwiming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2.3.1 Добавить метод </a:t>
            </a:r>
            <a:r>
              <a:rPr lang="en-US" dirty="0" smtClean="0">
                <a:solidFill>
                  <a:srgbClr val="795E26"/>
                </a:solidFill>
                <a:latin typeface="Consolas"/>
                <a:ea typeface="Roboto"/>
                <a:cs typeface="Roboto"/>
                <a:sym typeface="Roboto"/>
              </a:rPr>
              <a:t>Swim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(плавать)</a:t>
            </a:r>
          </a:p>
        </p:txBody>
      </p:sp>
    </p:spTree>
    <p:extLst>
      <p:ext uri="{BB962C8B-B14F-4D97-AF65-F5344CB8AC3E}">
        <p14:creationId xmlns:p14="http://schemas.microsoft.com/office/powerpoint/2010/main" xmlns="" val="3609617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 Описать классы с наследованием от необходимых интерфейсов:</a:t>
            </a:r>
          </a:p>
          <a:p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3.1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Cat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3.2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Eagle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3.3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Fish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3.4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Duck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3.5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Создать массив объектов классов из п.3.1 – 3.4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9617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Полиморфизм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68247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полиморфизм?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12774" y="1009926"/>
            <a:ext cx="312102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</a:t>
            </a:r>
            <a:r>
              <a:rPr lang="ru-RU" dirty="0" smtClean="0"/>
              <a:t> </a:t>
            </a:r>
            <a:r>
              <a:rPr lang="ru-RU" dirty="0"/>
              <a:t>– это способность программы идентично использовать объекты с одинаковым интерфейсом без информации о конкретном типе этого объекта. </a:t>
            </a:r>
            <a:endParaRPr lang="ru-RU" dirty="0" smtClean="0"/>
          </a:p>
          <a:p>
            <a:endParaRPr lang="en-US" dirty="0" smtClean="0"/>
          </a:p>
          <a:p>
            <a:r>
              <a:rPr lang="ru-RU" b="1" dirty="0" smtClean="0"/>
              <a:t>Формы полиморфизма</a:t>
            </a:r>
            <a:r>
              <a:rPr lang="en-US" b="1" dirty="0" smtClean="0"/>
              <a:t>:</a:t>
            </a:r>
          </a:p>
          <a:p>
            <a:pPr marL="228600" indent="-228600">
              <a:buAutoNum type="arabicPeriod"/>
            </a:pPr>
            <a:r>
              <a:rPr lang="ru-RU" dirty="0" smtClean="0"/>
              <a:t>Полиморфизм подтипов.</a:t>
            </a:r>
          </a:p>
          <a:p>
            <a:pPr marL="228600" indent="-228600">
              <a:buAutoNum type="arabicPeriod"/>
            </a:pPr>
            <a:r>
              <a:rPr lang="ru-RU" dirty="0" smtClean="0"/>
              <a:t>Параметрический полиморфизм.</a:t>
            </a:r>
          </a:p>
          <a:p>
            <a:pPr marL="228600" indent="-228600">
              <a:buFont typeface="Arial"/>
              <a:buAutoNum type="arabicPeriod"/>
            </a:pPr>
            <a:r>
              <a:rPr lang="ru-RU" dirty="0" smtClean="0"/>
              <a:t>Полиморфизм </a:t>
            </a:r>
            <a:r>
              <a:rPr lang="en-US" dirty="0" smtClean="0"/>
              <a:t>ad hoc</a:t>
            </a:r>
            <a:r>
              <a:rPr lang="ru-RU" dirty="0" smtClean="0"/>
              <a:t> («специально для этого»)</a:t>
            </a:r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Полиморфизм в Java на собеседовании - 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595700" y="1009925"/>
            <a:ext cx="404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Полиморфизм(в биологии)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ru-RU" dirty="0" smtClean="0"/>
              <a:t>существование в пределах одного вида несколько четко морфологически отличающихся форм. 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700" y="1907339"/>
            <a:ext cx="3743643" cy="248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5954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подтипов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860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 подтипов</a:t>
            </a:r>
            <a:r>
              <a:rPr lang="ru-RU" dirty="0" smtClean="0"/>
              <a:t> (</a:t>
            </a:r>
            <a:r>
              <a:rPr lang="ru-RU" dirty="0" err="1" smtClean="0"/>
              <a:t>subtype</a:t>
            </a:r>
            <a:r>
              <a:rPr lang="ru-RU" dirty="0" smtClean="0"/>
              <a:t> </a:t>
            </a:r>
            <a:r>
              <a:rPr lang="ru-RU" dirty="0" err="1" smtClean="0"/>
              <a:t>polymorphism</a:t>
            </a:r>
            <a:r>
              <a:rPr lang="ru-RU" dirty="0" smtClean="0"/>
              <a:t>) — это форма полиморфизма, которая возникает, когда один и тот же интерфейс или базовый класс может быть использован для работы с объектами разных типов (подтипов). Это классический вид полиморфизма, связанный с объектно-ориентированным программированием, где подтипы наследуют поведение от базового типа.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980217"/>
            <a:ext cx="3663951" cy="317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Параметрический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3878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Параметрический полиморфизм</a:t>
            </a:r>
            <a:r>
              <a:rPr lang="ru-RU" dirty="0" smtClean="0"/>
              <a:t> — это форма полиморфизма, при которой функции, методы или классы могут работать с разными типами данных, но без привязки к конкретному типу на этапе написания кода. Вместо этого тип задаётся как параметр и определяется при использовании функции или создания экземпляра класса.</a:t>
            </a:r>
            <a:endParaRPr lang="en-US" dirty="0" smtClean="0"/>
          </a:p>
          <a:p>
            <a:endParaRPr lang="en-US" dirty="0" smtClean="0"/>
          </a:p>
          <a:p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100" dirty="0"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&gt;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strings</a:t>
            </a:r>
            <a:r>
              <a:rPr lang="en-US" sz="1100" dirty="0">
                <a:latin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100" dirty="0"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&gt;();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100" dirty="0">
                <a:latin typeface="Consolas" panose="020B0609020204030204" pitchFamily="49" charset="0"/>
              </a:rPr>
              <a:t>&lt;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latin typeface="Consolas" panose="020B0609020204030204" pitchFamily="49" charset="0"/>
              </a:rPr>
              <a:t>&gt;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ints</a:t>
            </a:r>
            <a:r>
              <a:rPr lang="en-US" sz="1100" dirty="0">
                <a:latin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100" dirty="0">
                <a:latin typeface="Consolas" panose="020B0609020204030204" pitchFamily="49" charset="0"/>
              </a:rPr>
              <a:t>&lt;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latin typeface="Consolas" panose="020B0609020204030204" pitchFamily="49" charset="0"/>
              </a:rPr>
              <a:t>&gt;();</a:t>
            </a:r>
          </a:p>
        </p:txBody>
      </p:sp>
      <p:sp>
        <p:nvSpPr>
          <p:cNvPr id="2050" name="AutoShape 2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52" name="AutoShape 4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061" y="1103267"/>
            <a:ext cx="3189214" cy="342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 smtClean="0"/>
              <a:t>Ad hoc </a:t>
            </a:r>
            <a:r>
              <a:rPr lang="ru-RU" sz="2800" dirty="0" smtClean="0"/>
              <a:t>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0405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Ad</a:t>
            </a:r>
            <a:r>
              <a:rPr lang="ru-RU" b="1" dirty="0" smtClean="0"/>
              <a:t> </a:t>
            </a:r>
            <a:r>
              <a:rPr lang="ru-RU" b="1" dirty="0" err="1" smtClean="0"/>
              <a:t>hoc</a:t>
            </a:r>
            <a:r>
              <a:rPr lang="ru-RU" b="1" dirty="0" smtClean="0"/>
              <a:t> полиморфизм</a:t>
            </a:r>
            <a:r>
              <a:rPr lang="ru-RU" dirty="0" smtClean="0"/>
              <a:t> (или </a:t>
            </a:r>
            <a:r>
              <a:rPr lang="ru-RU" b="1" dirty="0" smtClean="0"/>
              <a:t>специализированный полиморфизм</a:t>
            </a:r>
            <a:r>
              <a:rPr lang="ru-RU" dirty="0" smtClean="0"/>
              <a:t>) — это форма полиморфизма, при которой функции, методы или операторы могут иметь разные реализации в зависимости от типов аргументов, переданных им.</a:t>
            </a:r>
            <a:endParaRPr lang="ru-RU" dirty="0"/>
          </a:p>
        </p:txBody>
      </p:sp>
      <p:pic>
        <p:nvPicPr>
          <p:cNvPr id="4098" name="Picture 2" descr="Polymorphism — Jason Coelh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993" y="2729783"/>
            <a:ext cx="4871409" cy="179542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4761274" y="1111525"/>
            <a:ext cx="39422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AdHoc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Add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 +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Add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 +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139687"/>
            <a:ext cx="3797025" cy="207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virtual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Методов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Свойств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Событий</a:t>
            </a:r>
          </a:p>
          <a:p>
            <a:pPr lvl="0" indent="-342900">
              <a:lnSpc>
                <a:spcPct val="115000"/>
              </a:lnSpc>
            </a:pPr>
            <a:r>
              <a:rPr lang="en-US" dirty="0" smtClean="0">
                <a:solidFill>
                  <a:srgbClr val="0000FF"/>
                </a:solidFill>
                <a:latin typeface="Consolas"/>
              </a:rPr>
              <a:t>virtual</a:t>
            </a:r>
            <a:r>
              <a:rPr lang="en-US" dirty="0" smtClean="0">
                <a:latin typeface="Consolas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иметь реализацию в методе/свойстве по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умолчанию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переопределять ее в дочерних классах.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514850" y="1206775"/>
            <a:ext cx="41633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virtual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 makes a sound"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 smtClean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 smtClean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2946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49" y="1120768"/>
            <a:ext cx="3623709" cy="200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виртуальных методов и свойств 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24258" y="1120768"/>
            <a:ext cx="432759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100" dirty="0">
                <a:solidFill>
                  <a:srgbClr val="008000"/>
                </a:solidFill>
                <a:latin typeface="Consolas" panose="020B0609020204030204" pitchFamily="49" charset="0"/>
              </a:rPr>
              <a:t>Выведет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Animal.Speak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();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100" dirty="0">
                <a:solidFill>
                  <a:srgbClr val="008000"/>
                </a:solidFill>
                <a:latin typeface="Consolas" panose="020B0609020204030204" pitchFamily="49" charset="0"/>
              </a:rPr>
              <a:t>Выведет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Dog.Speak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();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virtual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 makes a sound"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2548992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smtClean="0">
                <a:solidFill>
                  <a:srgbClr val="0000FF"/>
                </a:solidFill>
                <a:latin typeface="Consolas"/>
              </a:rPr>
              <a:t>new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570733" y="1296697"/>
            <a:ext cx="4163853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dirty="0" smtClean="0">
                <a:solidFill>
                  <a:srgbClr val="0000FF"/>
                </a:solidFill>
                <a:latin typeface="Consolas"/>
                <a:hlinkClick r:id="rId3"/>
              </a:rPr>
              <a:t>new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не переопределяет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, а 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скрывает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метод базового класса в производном классе.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Поведение определяется </a:t>
            </a:r>
            <a:r>
              <a:rPr lang="ru-RU" b="1" dirty="0" smtClean="0"/>
              <a:t>типом переменной(ссылки)</a:t>
            </a:r>
            <a:r>
              <a:rPr lang="ru-RU" dirty="0" smtClean="0"/>
              <a:t>, а </a:t>
            </a:r>
            <a:r>
              <a:rPr lang="ru-RU" b="1" dirty="0" smtClean="0"/>
              <a:t>не типом объекта </a:t>
            </a:r>
            <a:r>
              <a:rPr lang="en-US" dirty="0" smtClean="0"/>
              <a:t>(</a:t>
            </a:r>
            <a:r>
              <a:rPr lang="ru-RU" dirty="0" smtClean="0"/>
              <a:t>нарушается </a:t>
            </a:r>
            <a:r>
              <a:rPr lang="ru-RU" dirty="0" err="1" smtClean="0"/>
              <a:t>полифморфизм</a:t>
            </a:r>
            <a:r>
              <a:rPr lang="en-US" dirty="0" smtClean="0"/>
              <a:t>).</a:t>
            </a:r>
            <a:endParaRPr lang="ru-RU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endParaRPr lang="ru-RU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Зачем нужен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dirty="0" smtClean="0"/>
              <a:t>?</a:t>
            </a:r>
            <a:endParaRPr lang="ru-RU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Чтобы </a:t>
            </a:r>
            <a:r>
              <a:rPr lang="ru-RU" b="1" dirty="0" smtClean="0"/>
              <a:t>явно указать</a:t>
            </a:r>
            <a:r>
              <a:rPr lang="ru-RU" dirty="0" smtClean="0"/>
              <a:t>, что </a:t>
            </a:r>
            <a:r>
              <a:rPr lang="ru-RU" b="1" dirty="0" smtClean="0"/>
              <a:t>намеренно</a:t>
            </a:r>
            <a:r>
              <a:rPr lang="ru-RU" dirty="0" smtClean="0"/>
              <a:t> скрывается член базового класса</a:t>
            </a:r>
            <a:r>
              <a:rPr lang="en-US" dirty="0" smtClean="0"/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В большинстве случаев скрытие может привести к неожиданным последствиям, поэтому к нему нужно </a:t>
            </a:r>
            <a:r>
              <a:rPr lang="ru-RU" b="1" i="1" dirty="0" smtClean="0"/>
              <a:t>относиться с осторожностью</a:t>
            </a:r>
            <a:r>
              <a:rPr lang="ru-RU" dirty="0" smtClean="0"/>
              <a:t>. </a:t>
            </a:r>
            <a:endParaRPr lang="en-US" dirty="0" smtClean="0"/>
          </a:p>
        </p:txBody>
      </p:sp>
      <p:sp>
        <p:nvSpPr>
          <p:cNvPr id="9" name="Прямоугольник 8"/>
          <p:cNvSpPr/>
          <p:nvPr/>
        </p:nvSpPr>
        <p:spPr>
          <a:xfrm>
            <a:off x="6170667" y="2337429"/>
            <a:ext cx="2807637" cy="6001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Метод из базового класса вызывается, если переменная объявлена как </a:t>
            </a:r>
            <a:r>
              <a:rPr lang="ru-RU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Base</a:t>
            </a:r>
            <a:r>
              <a:rPr lang="ru-RU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даже если объект фактически </a:t>
            </a:r>
            <a:r>
              <a:rPr lang="ru-RU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Derived</a:t>
            </a:r>
            <a:endParaRPr lang="ru-RU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906462" y="1314142"/>
            <a:ext cx="39859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 =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();</a:t>
            </a:r>
          </a:p>
          <a:p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animal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(); 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Выведет: </a:t>
            </a:r>
            <a:r>
              <a:rPr lang="en-US" sz="1200" dirty="0" err="1" smtClean="0">
                <a:solidFill>
                  <a:srgbClr val="008000"/>
                </a:solidFill>
                <a:latin typeface="Consolas"/>
              </a:rPr>
              <a:t>Animal.Speak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()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animal2</a:t>
            </a:r>
            <a:r>
              <a:rPr lang="en-US" sz="1200" dirty="0" smtClean="0">
                <a:latin typeface="Consolas"/>
              </a:rPr>
              <a:t> =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();</a:t>
            </a:r>
          </a:p>
          <a:p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animal2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(); 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Выведет: </a:t>
            </a:r>
            <a:r>
              <a:rPr lang="en-US" sz="1200" dirty="0" err="1" smtClean="0">
                <a:solidFill>
                  <a:srgbClr val="008000"/>
                </a:solidFill>
                <a:latin typeface="Consolas"/>
              </a:rPr>
              <a:t>Dog.Speak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()    </a:t>
            </a:r>
            <a:endParaRPr lang="en-US" sz="1200" dirty="0" smtClean="0">
              <a:latin typeface="Consolas"/>
            </a:endParaRPr>
          </a:p>
          <a:p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 =&gt;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A31515"/>
                </a:solidFill>
                <a:latin typeface="Consolas"/>
              </a:rPr>
              <a:t>"Animal speaks"</a:t>
            </a:r>
            <a:r>
              <a:rPr lang="en-US" sz="1200" dirty="0" smtClean="0">
                <a:latin typeface="Consolas"/>
              </a:rPr>
              <a:t>);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new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 =&gt;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A31515"/>
                </a:solidFill>
                <a:latin typeface="Consolas"/>
              </a:rPr>
              <a:t>"Dog barks"</a:t>
            </a:r>
            <a:r>
              <a:rPr lang="en-US" sz="1200" dirty="0" smtClean="0">
                <a:latin typeface="Consolas"/>
              </a:rPr>
              <a:t>);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3994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в действии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4451" y="1227383"/>
            <a:ext cx="4056527" cy="27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506295" y="1293503"/>
            <a:ext cx="40411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Благодаря использованию полиморфизма, мы можем обращаться ко всем объектам, используя один и тот же интерфейс.</a:t>
            </a:r>
          </a:p>
          <a:p>
            <a:endParaRPr lang="ru-RU" dirty="0" smtClean="0"/>
          </a:p>
          <a:p>
            <a:r>
              <a:rPr lang="ru-RU" dirty="0" smtClean="0"/>
              <a:t>Пример:</a:t>
            </a:r>
          </a:p>
          <a:p>
            <a:r>
              <a:rPr lang="ru-RU" dirty="0" smtClean="0"/>
              <a:t>Допустим у меня есть массив фигур, которые нужно нарисовать, используя декартовы координаты:</a:t>
            </a:r>
            <a:endParaRPr lang="en-US" dirty="0" smtClean="0"/>
          </a:p>
          <a:p>
            <a:endParaRPr lang="ru-RU" dirty="0" smtClean="0"/>
          </a:p>
          <a:p>
            <a:r>
              <a:rPr lang="en-US" sz="1200" dirty="0" err="1">
                <a:solidFill>
                  <a:srgbClr val="AF00DB"/>
                </a:solidFill>
                <a:latin typeface="Consolas" panose="020B0609020204030204" pitchFamily="49" charset="0"/>
              </a:rPr>
              <a:t>foreach</a:t>
            </a:r>
            <a:r>
              <a:rPr lang="en-US" sz="1200" dirty="0"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shapes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sz="1200" dirty="0" err="1"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Для любителей видеоигр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5"/>
            <a:ext cx="4714086" cy="2878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шутерах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довольно часто можно встретить смену оружия у игрока.</a:t>
            </a:r>
          </a:p>
          <a:p>
            <a:pPr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Допустим игрок выбирает оружие для персонажа игры,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кликая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на объект из списка.</a:t>
            </a: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Полиморфизм подразумевает, что объекты программно выглядят одинаково для объекта персонажа, так как реализуют один и тот же интерфейс(абстракция). </a:t>
            </a: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Смена оружия не влечет за собой внесения каких-либо изменений в код. Данное поведение и </a:t>
            </a:r>
            <a:r>
              <a:rPr lang="ru-RU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является проявлением полиморфизма.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8292" y="907884"/>
            <a:ext cx="2711153" cy="3851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878162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Вопросы, на которые отвечает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Итого:</a:t>
            </a:r>
          </a:p>
          <a:p>
            <a:pPr marL="342900" indent="-342900">
              <a:buAutoNum type="arabicPeriod"/>
            </a:pPr>
            <a:r>
              <a:rPr lang="ru-RU" dirty="0" smtClean="0"/>
              <a:t>Я обращаюсь к объекту, не зная его внутренней реализации. </a:t>
            </a:r>
          </a:p>
          <a:p>
            <a:pPr marL="342900" indent="-342900">
              <a:buAutoNum type="arabicPeriod"/>
            </a:pPr>
            <a:r>
              <a:rPr lang="ru-RU" dirty="0" smtClean="0"/>
              <a:t>Код универсальный </a:t>
            </a:r>
            <a:r>
              <a:rPr lang="ru-RU" smtClean="0"/>
              <a:t>и сделает то, </a:t>
            </a:r>
            <a:r>
              <a:rPr lang="ru-RU" dirty="0" smtClean="0"/>
              <a:t>что нужно (при правильной реализации интерфейса).</a:t>
            </a:r>
          </a:p>
        </p:txBody>
      </p:sp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85242" y="994627"/>
            <a:ext cx="677280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1. Описать класс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endParaRPr lang="ru-RU" dirty="0" smtClean="0"/>
          </a:p>
          <a:p>
            <a:r>
              <a:rPr lang="ru-RU" dirty="0" smtClean="0"/>
              <a:t>1.1 Добавить в класс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r>
              <a:rPr lang="ru-RU" dirty="0" smtClean="0"/>
              <a:t> поле </a:t>
            </a:r>
            <a:r>
              <a:rPr lang="ru-RU" dirty="0" err="1" smtClean="0"/>
              <a:t>c</a:t>
            </a:r>
            <a:r>
              <a:rPr lang="ru-RU" dirty="0" smtClean="0"/>
              <a:t> </a:t>
            </a:r>
            <a:r>
              <a:rPr lang="en-US" dirty="0" err="1" smtClean="0">
                <a:solidFill>
                  <a:srgbClr val="001080"/>
                </a:solidFill>
                <a:latin typeface="Consolas"/>
              </a:rPr>
              <a:t>currentTool</a:t>
            </a:r>
            <a:r>
              <a:rPr lang="ru-RU" dirty="0" smtClean="0"/>
              <a:t> типа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ITool</a:t>
            </a:r>
            <a:r>
              <a:rPr lang="ru-RU" dirty="0" smtClean="0"/>
              <a:t>(интерфейс)</a:t>
            </a:r>
          </a:p>
          <a:p>
            <a:r>
              <a:rPr lang="ru-RU" dirty="0" smtClean="0"/>
              <a:t>1.2 Добавить в класс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r>
              <a:rPr lang="ru-RU" dirty="0" smtClean="0"/>
              <a:t> поле и свойство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1080"/>
                </a:solidFill>
                <a:latin typeface="Consolas"/>
              </a:rPr>
              <a:t>currentClothSet</a:t>
            </a:r>
            <a:r>
              <a:rPr lang="ru-RU" dirty="0" smtClean="0"/>
              <a:t> типа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IClothSet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 </a:t>
            </a:r>
            <a:r>
              <a:rPr lang="ru-RU" dirty="0" smtClean="0"/>
              <a:t>(интерфейс)</a:t>
            </a:r>
          </a:p>
          <a:p>
            <a:r>
              <a:rPr lang="ru-RU" dirty="0" smtClean="0"/>
              <a:t>1.3 Добавить метод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795E26"/>
                </a:solidFill>
                <a:latin typeface="Consolas"/>
              </a:rPr>
              <a:t>SetNextTools</a:t>
            </a:r>
            <a:r>
              <a:rPr lang="en-US" dirty="0" smtClean="0">
                <a:latin typeface="Consolas"/>
              </a:rPr>
              <a:t>()</a:t>
            </a:r>
            <a:endParaRPr lang="ru-RU" dirty="0" smtClean="0"/>
          </a:p>
          <a:p>
            <a:r>
              <a:rPr lang="ru-RU" dirty="0" smtClean="0"/>
              <a:t>1.4 Добавить метод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795E26"/>
                </a:solidFill>
                <a:latin typeface="Consolas"/>
              </a:rPr>
              <a:t>ChangeClothes</a:t>
            </a:r>
            <a:r>
              <a:rPr lang="ru-RU" dirty="0" smtClean="0"/>
              <a:t>(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IClothSet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 </a:t>
            </a:r>
            <a:r>
              <a:rPr lang="en-US" dirty="0" err="1" smtClean="0">
                <a:solidFill>
                  <a:srgbClr val="001080"/>
                </a:solidFill>
                <a:latin typeface="Consolas"/>
              </a:rPr>
              <a:t>clothSet</a:t>
            </a:r>
            <a:r>
              <a:rPr lang="ru-RU" dirty="0" smtClean="0"/>
              <a:t>)</a:t>
            </a:r>
          </a:p>
          <a:p>
            <a:r>
              <a:rPr lang="ru-RU" dirty="0" smtClean="0"/>
              <a:t>1.5 Добавить в класс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r>
              <a:rPr lang="ru-RU" dirty="0" smtClean="0"/>
              <a:t> поле </a:t>
            </a:r>
            <a:r>
              <a:rPr lang="en-US" dirty="0" err="1" smtClean="0">
                <a:solidFill>
                  <a:srgbClr val="001080"/>
                </a:solidFill>
                <a:latin typeface="Consolas"/>
              </a:rPr>
              <a:t>allTools</a:t>
            </a:r>
            <a:r>
              <a:rPr lang="ru-RU" dirty="0" smtClean="0"/>
              <a:t> типа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List</a:t>
            </a:r>
            <a:r>
              <a:rPr lang="en-US" dirty="0" smtClean="0">
                <a:latin typeface="Consolas"/>
              </a:rPr>
              <a:t>&lt;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Itool</a:t>
            </a:r>
            <a:r>
              <a:rPr lang="en-US" dirty="0" smtClean="0">
                <a:latin typeface="Consolas"/>
              </a:rPr>
              <a:t>&gt;</a:t>
            </a:r>
          </a:p>
          <a:p>
            <a:r>
              <a:rPr lang="ru-RU" dirty="0" smtClean="0"/>
              <a:t>+ инициализировать</a:t>
            </a:r>
          </a:p>
          <a:p>
            <a:r>
              <a:rPr lang="ru-RU" dirty="0" smtClean="0"/>
              <a:t>1.6 Добавить в класс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r>
              <a:rPr lang="ru-RU" dirty="0" smtClean="0"/>
              <a:t> метод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795E26"/>
                </a:solidFill>
                <a:latin typeface="Consolas"/>
              </a:rPr>
              <a:t>UseTool</a:t>
            </a:r>
            <a:r>
              <a:rPr lang="en-US" dirty="0" smtClean="0">
                <a:latin typeface="Consolas"/>
              </a:rPr>
              <a:t>()</a:t>
            </a:r>
            <a:endParaRPr lang="ru-RU" dirty="0" smtClean="0"/>
          </a:p>
          <a:p>
            <a:r>
              <a:rPr lang="ru-RU" dirty="0" smtClean="0"/>
              <a:t>2. Описать смену одежды и использование оружия</a:t>
            </a:r>
          </a:p>
          <a:p>
            <a:r>
              <a:rPr lang="ru-RU" dirty="0" smtClean="0"/>
              <a:t>2.1 Описать класс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Tool</a:t>
            </a:r>
            <a:endParaRPr lang="ru-RU" dirty="0" smtClean="0"/>
          </a:p>
          <a:p>
            <a:r>
              <a:rPr lang="ru-RU" dirty="0" smtClean="0"/>
              <a:t>2.1.1 Добавить метод </a:t>
            </a:r>
            <a:r>
              <a:rPr lang="en-US" dirty="0" smtClean="0">
                <a:solidFill>
                  <a:srgbClr val="795E26"/>
                </a:solidFill>
                <a:latin typeface="Consolas"/>
              </a:rPr>
              <a:t>Use</a:t>
            </a:r>
            <a:r>
              <a:rPr lang="en-US" dirty="0" smtClean="0">
                <a:latin typeface="Consolas"/>
              </a:rPr>
              <a:t>()</a:t>
            </a:r>
            <a:r>
              <a:rPr lang="ru-RU" dirty="0" smtClean="0"/>
              <a:t> с реализацией по умолчанию (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virtual</a:t>
            </a:r>
            <a:r>
              <a:rPr lang="ru-RU" dirty="0" smtClean="0"/>
              <a:t>) «бах-бах»</a:t>
            </a:r>
          </a:p>
          <a:p>
            <a:r>
              <a:rPr lang="ru-RU" dirty="0" smtClean="0"/>
              <a:t>2.1.2 Создать класс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Knife</a:t>
            </a:r>
            <a:r>
              <a:rPr lang="ru-RU" dirty="0" smtClean="0"/>
              <a:t>, наследующий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Tool</a:t>
            </a:r>
            <a:r>
              <a:rPr lang="ru-RU" dirty="0" smtClean="0">
                <a:solidFill>
                  <a:srgbClr val="267F99"/>
                </a:solidFill>
                <a:latin typeface="Consolas"/>
              </a:rPr>
              <a:t> </a:t>
            </a:r>
            <a:r>
              <a:rPr lang="en-US" dirty="0" smtClean="0"/>
              <a:t>c </a:t>
            </a:r>
            <a:r>
              <a:rPr lang="ru-RU" dirty="0" smtClean="0"/>
              <a:t>переопределением (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override</a:t>
            </a:r>
            <a:r>
              <a:rPr lang="ru-RU" dirty="0" smtClean="0"/>
              <a:t>) метода </a:t>
            </a:r>
            <a:r>
              <a:rPr lang="en-US" dirty="0" smtClean="0">
                <a:solidFill>
                  <a:srgbClr val="795E26"/>
                </a:solidFill>
                <a:latin typeface="Consolas"/>
              </a:rPr>
              <a:t>Use</a:t>
            </a:r>
            <a:r>
              <a:rPr lang="ru-RU" dirty="0" smtClean="0"/>
              <a:t> и поведением «чик-чик»</a:t>
            </a:r>
          </a:p>
          <a:p>
            <a:r>
              <a:rPr lang="ru-RU" dirty="0" smtClean="0"/>
              <a:t>2.2 Описать интерфейс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IClothSet</a:t>
            </a:r>
            <a:endParaRPr lang="ru-RU" dirty="0" smtClean="0"/>
          </a:p>
          <a:p>
            <a:r>
              <a:rPr lang="ru-RU" dirty="0" smtClean="0"/>
              <a:t>2.2.1 При желании можно добавить пару методов</a:t>
            </a:r>
          </a:p>
          <a:p>
            <a:r>
              <a:rPr lang="ru-RU" dirty="0" smtClean="0"/>
              <a:t>2.2.2 Создать &gt;=2 любых реализаций интерфейса.</a:t>
            </a:r>
          </a:p>
        </p:txBody>
      </p:sp>
      <p:pic>
        <p:nvPicPr>
          <p:cNvPr id="1026" name="Picture 2" descr="Поддержка Feral | Hitman: Ab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7267574" y="1025351"/>
            <a:ext cx="1350727" cy="349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893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80162" y="1138137"/>
            <a:ext cx="824473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3. Клиентский код:</a:t>
            </a:r>
          </a:p>
          <a:p>
            <a:r>
              <a:rPr lang="ru-RU" dirty="0" smtClean="0"/>
              <a:t>3.1 Создать экземпляр класса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endParaRPr lang="ru-RU" dirty="0" smtClean="0"/>
          </a:p>
          <a:p>
            <a:r>
              <a:rPr lang="ru-RU" dirty="0" smtClean="0"/>
              <a:t>3.2 Сменить оружие на любое другое. Если </a:t>
            </a:r>
            <a:r>
              <a:rPr lang="en-US" dirty="0" err="1" smtClean="0">
                <a:solidFill>
                  <a:srgbClr val="001080"/>
                </a:solidFill>
                <a:latin typeface="Consolas"/>
              </a:rPr>
              <a:t>currentTool</a:t>
            </a:r>
            <a:r>
              <a:rPr lang="en-US" dirty="0" smtClean="0">
                <a:solidFill>
                  <a:srgbClr val="001080"/>
                </a:solidFill>
                <a:latin typeface="Consolas"/>
              </a:rPr>
              <a:t> </a:t>
            </a:r>
            <a:r>
              <a:rPr lang="ru-RU" dirty="0" smtClean="0"/>
              <a:t>пустое, то задать ему начальное значение</a:t>
            </a:r>
          </a:p>
          <a:p>
            <a:r>
              <a:rPr lang="ru-RU" dirty="0" smtClean="0"/>
              <a:t>3.3 Создать экземпляр одежды</a:t>
            </a:r>
          </a:p>
          <a:p>
            <a:r>
              <a:rPr lang="ru-RU" dirty="0" smtClean="0"/>
              <a:t>3.4 Сменить комплект одежды на созданный в п.3.3</a:t>
            </a:r>
          </a:p>
          <a:p>
            <a:r>
              <a:rPr lang="ru-RU" dirty="0" smtClean="0"/>
              <a:t>3.5 Пустить в ход текущее оружие текущим оружием</a:t>
            </a:r>
          </a:p>
        </p:txBody>
      </p:sp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dirty="0" smtClean="0"/>
              <a:t>UML</a:t>
            </a:r>
            <a:r>
              <a:rPr lang="ru-RU" sz="6000" dirty="0" smtClean="0"/>
              <a:t> </a:t>
            </a:r>
            <a:r>
              <a:rPr lang="en-US" sz="6000" dirty="0" smtClean="0"/>
              <a:t>(</a:t>
            </a:r>
            <a:r>
              <a:rPr lang="ru-RU" sz="6000" dirty="0" smtClean="0"/>
              <a:t>бонус</a:t>
            </a:r>
            <a:r>
              <a:rPr lang="en-US" sz="6000" dirty="0" smtClean="0"/>
              <a:t>)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</a:t>
            </a:r>
            <a:r>
              <a:rPr lang="en-US" dirty="0" smtClean="0"/>
              <a:t>UML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6"/>
            <a:ext cx="28169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/>
              <a:t>UML</a:t>
            </a:r>
            <a:r>
              <a:rPr lang="ru-RU" sz="1200" dirty="0" smtClean="0"/>
              <a:t>, или </a:t>
            </a:r>
            <a:r>
              <a:rPr lang="ru-RU" sz="1200" b="1" dirty="0" err="1" smtClean="0"/>
              <a:t>Unified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Modeling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Language</a:t>
            </a:r>
            <a:r>
              <a:rPr lang="ru-RU" sz="1200" dirty="0" smtClean="0"/>
              <a:t>, — это унифицированный язык моделирования. Его используют, чтобы создавать диаграммы и схемы для визуализации процессов и явлений.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>
                <a:hlinkClick r:id="rId3"/>
              </a:rPr>
              <a:t>Диаграмма классов</a:t>
            </a:r>
            <a:r>
              <a:rPr lang="ru-RU" sz="1200" dirty="0" smtClean="0"/>
              <a:t> (</a:t>
            </a:r>
            <a:r>
              <a:rPr lang="ru-RU" sz="1200" dirty="0" smtClean="0">
                <a:hlinkClick r:id="rId4" tooltip="Английский язык"/>
              </a:rPr>
              <a:t>англ.</a:t>
            </a:r>
            <a:r>
              <a:rPr lang="ru-RU" sz="1200" dirty="0" smtClean="0"/>
              <a:t> </a:t>
            </a:r>
            <a:r>
              <a:rPr lang="ru-RU" sz="1200" i="1" dirty="0" err="1" smtClean="0"/>
              <a:t>class</a:t>
            </a:r>
            <a:r>
              <a:rPr lang="ru-RU" sz="1200" i="1" dirty="0" smtClean="0"/>
              <a:t> </a:t>
            </a:r>
            <a:r>
              <a:rPr lang="ru-RU" sz="1200" i="1" dirty="0" err="1" smtClean="0"/>
              <a:t>diagram</a:t>
            </a:r>
            <a:r>
              <a:rPr lang="ru-RU" sz="1200" dirty="0" smtClean="0"/>
              <a:t>) — структурная </a:t>
            </a:r>
            <a:r>
              <a:rPr lang="ru-RU" sz="1200" dirty="0" smtClean="0">
                <a:hlinkClick r:id="rId5" tooltip="Диаграмма (UML)"/>
              </a:rPr>
              <a:t>диаграмма</a:t>
            </a:r>
            <a:r>
              <a:rPr lang="ru-RU" sz="1200" dirty="0" smtClean="0"/>
              <a:t> языка моделирования </a:t>
            </a:r>
            <a:r>
              <a:rPr lang="ru-RU" sz="1200" dirty="0" smtClean="0">
                <a:hlinkClick r:id="rId6" tooltip="UML"/>
              </a:rPr>
              <a:t>UML</a:t>
            </a:r>
            <a:r>
              <a:rPr lang="ru-RU" sz="1200" dirty="0" smtClean="0"/>
              <a:t>, демонстрирующая общую структуру иерархии </a:t>
            </a:r>
            <a:r>
              <a:rPr lang="ru-RU" sz="1200" dirty="0" smtClean="0">
                <a:hlinkClick r:id="rId7" tooltip="Класс (программирование)"/>
              </a:rPr>
              <a:t>классов</a:t>
            </a:r>
            <a:r>
              <a:rPr lang="ru-RU" sz="1200" dirty="0" smtClean="0"/>
              <a:t> системы, их коопераций, </a:t>
            </a:r>
            <a:r>
              <a:rPr lang="ru-RU" sz="1200" dirty="0" smtClean="0">
                <a:hlinkClick r:id="rId8" tooltip="Поле класса"/>
              </a:rPr>
              <a:t>атрибутов</a:t>
            </a:r>
            <a:r>
              <a:rPr lang="ru-RU" sz="1200" dirty="0" smtClean="0"/>
              <a:t> (полей), </a:t>
            </a:r>
            <a:r>
              <a:rPr lang="ru-RU" sz="1200" dirty="0" smtClean="0">
                <a:hlinkClick r:id="rId9" tooltip="Метод (языки программирования)"/>
              </a:rPr>
              <a:t>методов</a:t>
            </a:r>
            <a:r>
              <a:rPr lang="ru-RU" sz="1200" dirty="0" smtClean="0"/>
              <a:t>, интерфейсов и взаимосвязей (отношений) между ними.</a:t>
            </a: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828941" y="1187450"/>
            <a:ext cx="4835634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Элементы диаграмм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5841" y="1360666"/>
            <a:ext cx="2405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dirty="0" smtClean="0">
                <a:latin typeface="+mn-lt"/>
              </a:rPr>
              <a:t>Сущность класса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Сущность интерфейса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наследования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</a:t>
            </a:r>
            <a:r>
              <a:rPr lang="ru-RU" altLang="ru-RU" dirty="0" smtClean="0">
                <a:solidFill>
                  <a:schemeClr val="tx1"/>
                </a:solidFill>
              </a:rPr>
              <a:t>агрегации</a:t>
            </a:r>
            <a:endParaRPr lang="ru-RU" altLang="ru-RU" dirty="0" smtClean="0">
              <a:solidFill>
                <a:schemeClr val="tx1"/>
              </a:solidFill>
              <a:latin typeface="+mn-lt"/>
            </a:endParaRP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</a:t>
            </a:r>
            <a:r>
              <a:rPr lang="en-US" altLang="ru-RU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ru-RU" altLang="ru-RU" smtClean="0">
                <a:solidFill>
                  <a:schemeClr val="tx1"/>
                </a:solidFill>
              </a:rPr>
              <a:t>композиции</a:t>
            </a:r>
            <a:endParaRPr lang="ru-RU" altLang="ru-RU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2580" y="1139190"/>
            <a:ext cx="599281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Овал 10"/>
          <p:cNvSpPr/>
          <p:nvPr/>
        </p:nvSpPr>
        <p:spPr>
          <a:xfrm>
            <a:off x="5204460" y="1074420"/>
            <a:ext cx="289560" cy="289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8168640" y="106680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5044440" y="349758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5494020" y="27279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6240780" y="13944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Примеры диаграмм в паттернах проектирования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28" name="AutoShape 4" descr="Структура классов паттерна Абстрактная фабр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84200" y="1651000"/>
            <a:ext cx="30780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3"/>
              </a:rPr>
              <a:t>стратегия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4"/>
              </a:rPr>
              <a:t>абстрактная фабрика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5"/>
              </a:rPr>
              <a:t>компоновщик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dirty="0" smtClean="0"/>
              <a:t>Ответы на вопросы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xmlns="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Основы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7" name="Google Shape;177;p36"/>
          <p:cNvSpPr/>
          <p:nvPr/>
        </p:nvSpPr>
        <p:spPr>
          <a:xfrm>
            <a:off x="2475544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Абстракция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2475538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-RU" sz="1200" dirty="0" smtClean="0">
                <a:latin typeface="Roboto" charset="0"/>
                <a:ea typeface="Roboto" charset="0"/>
              </a:rPr>
              <a:t>Полиморфизм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2475538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 smtClean="0">
                <a:solidFill>
                  <a:schemeClr val="dk1"/>
                </a:solidFill>
                <a:latin typeface="Roboto" charset="0"/>
                <a:ea typeface="Roboto" charset="0"/>
                <a:cs typeface="Roboto"/>
                <a:sym typeface="Roboto"/>
              </a:rPr>
              <a:t>UML</a:t>
            </a:r>
            <a:endParaRPr lang="ru-RU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2475538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Решение задач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2475538" y="4167231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xmlns="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Основные</a:t>
                      </a:r>
                      <a:r>
                        <a:rPr lang="ru-RU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механизмы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ООП.</a:t>
                      </a:r>
                      <a:endParaRPr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Абстракция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227834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абстракция?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49" y="1177566"/>
            <a:ext cx="82997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— это принцип, при котором мы выделяем только </a:t>
            </a:r>
            <a:r>
              <a:rPr lang="ru-RU" b="1" dirty="0" smtClean="0"/>
              <a:t>существенные характеристики</a:t>
            </a:r>
            <a:r>
              <a:rPr lang="ru-RU" dirty="0" smtClean="0"/>
              <a:t> объекта, </a:t>
            </a:r>
            <a:r>
              <a:rPr lang="ru-RU" b="1" dirty="0" smtClean="0"/>
              <a:t>скрывая детали реализации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Это </a:t>
            </a:r>
            <a:r>
              <a:rPr lang="ru-RU" dirty="0"/>
              <a:t>позволяет разработчикам сосредотачиваться на ключевых аспектах системы, не углубляясь во все технические детали реализации</a:t>
            </a:r>
            <a:r>
              <a:rPr lang="ru-RU" dirty="0" smtClean="0"/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672902" y="2890110"/>
            <a:ext cx="3513740" cy="138499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i="1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Пример: «Небесные тела». Кто-то представляет звезду, кто-то планету, кто-то метеорит, кто-то комету. И все варианты подходят.</a:t>
            </a:r>
          </a:p>
          <a:p>
            <a:r>
              <a:rPr lang="ru-RU" i="1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Что между ними общего – все они находятся в космическом пространстве.</a:t>
            </a:r>
            <a:endParaRPr lang="ru-RU" i="1" dirty="0">
              <a:solidFill>
                <a:schemeClr val="accent2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5538" name="Picture 2" descr="Диаграмма: Астрономия. Небесные тела | Quizl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4774" y="2484938"/>
            <a:ext cx="3021883" cy="226641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Суть абстракции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9925"/>
            <a:ext cx="45002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Основная идея абстракции - предоставить</a:t>
            </a:r>
            <a:r>
              <a:rPr lang="ru-RU" b="1" dirty="0"/>
              <a:t> общий интерфейс </a:t>
            </a:r>
            <a:r>
              <a:rPr lang="ru-RU" dirty="0"/>
              <a:t>для объекта. </a:t>
            </a:r>
          </a:p>
          <a:p>
            <a:endParaRPr lang="ru-RU" dirty="0" smtClean="0"/>
          </a:p>
          <a:p>
            <a:r>
              <a:rPr lang="ru-RU" dirty="0" smtClean="0"/>
              <a:t>У </a:t>
            </a:r>
            <a:r>
              <a:rPr lang="ru-RU" dirty="0"/>
              <a:t>каждого автомобиля есть колеса. В общем случае мы не знаем о колесах ничего: ни материала изготовления, ни </a:t>
            </a:r>
            <a:r>
              <a:rPr lang="ru-RU" dirty="0" smtClean="0"/>
              <a:t>диаметра. Но </a:t>
            </a:r>
            <a:r>
              <a:rPr lang="ru-RU" dirty="0"/>
              <a:t>мы знаем что они </a:t>
            </a:r>
            <a:r>
              <a:rPr lang="ru-RU" dirty="0" smtClean="0"/>
              <a:t>делают: колеса </a:t>
            </a:r>
            <a:r>
              <a:rPr lang="ru-RU" dirty="0"/>
              <a:t>- крутятся. </a:t>
            </a:r>
            <a:endParaRPr lang="ru-RU" dirty="0" smtClean="0"/>
          </a:p>
          <a:p>
            <a:endParaRPr lang="ru-RU" dirty="0"/>
          </a:p>
          <a:p>
            <a:r>
              <a:rPr lang="ru-RU" dirty="0"/>
              <a:t>Разработчик будет знать, чем будет заниматься будущий объект типа, который будет унаследован от абстрактного. На данном этапе реализация - не является обязательной</a:t>
            </a:r>
            <a:r>
              <a:rPr lang="ru-RU" dirty="0" smtClean="0"/>
              <a:t>.</a:t>
            </a:r>
          </a:p>
        </p:txBody>
      </p:sp>
      <p:sp>
        <p:nvSpPr>
          <p:cNvPr id="36866" name="AutoShape 2" descr="https://refactoring.guru/images/refactoring/content/smells/alternative-classes-with-different-interfaces-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 descr="https://www.speckras.ru/file/i_pic/whe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80395" y="1835147"/>
            <a:ext cx="3330882" cy="162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6511</TotalTime>
  <Words>1438</Words>
  <Application>Microsoft Office PowerPoint</Application>
  <PresentationFormat>Экран (16:9)</PresentationFormat>
  <Paragraphs>339</Paragraphs>
  <Slides>38</Slides>
  <Notes>38</Notes>
  <HiddenSlides>3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5" baseType="lpstr">
      <vt:lpstr>Arial</vt:lpstr>
      <vt:lpstr>Roboto</vt:lpstr>
      <vt:lpstr>Calibri</vt:lpstr>
      <vt:lpstr>Consolas</vt:lpstr>
      <vt:lpstr>Avenir</vt:lpstr>
      <vt:lpstr>Courier New</vt:lpstr>
      <vt:lpstr>Светлая тема</vt:lpstr>
      <vt:lpstr>ООП</vt:lpstr>
      <vt:lpstr>Слайд 2</vt:lpstr>
      <vt:lpstr>ООП </vt:lpstr>
      <vt:lpstr>Правила вебинара</vt:lpstr>
      <vt:lpstr>Маршрут вебинара</vt:lpstr>
      <vt:lpstr>Цели вебинара</vt:lpstr>
      <vt:lpstr>Абстракция</vt:lpstr>
      <vt:lpstr>Что такое абстракция?</vt:lpstr>
      <vt:lpstr>Суть абстракции</vt:lpstr>
      <vt:lpstr>Представление абстракции в C#</vt:lpstr>
      <vt:lpstr>Кратко об интерфейсах</vt:lpstr>
      <vt:lpstr>Кратко об абстрактных классах</vt:lpstr>
      <vt:lpstr>Ключевое слово abstract</vt:lpstr>
      <vt:lpstr>Ключевое слово override</vt:lpstr>
      <vt:lpstr>Вопросы, на которые отвечает абстракция</vt:lpstr>
      <vt:lpstr>Решение задач</vt:lpstr>
      <vt:lpstr>Решение задач</vt:lpstr>
      <vt:lpstr>Полиморфизм</vt:lpstr>
      <vt:lpstr>Что такое полиморфизм?</vt:lpstr>
      <vt:lpstr>Полиморфизм подтипов</vt:lpstr>
      <vt:lpstr>Параметрический полиморфизм</vt:lpstr>
      <vt:lpstr>Ad hoc полиморфизм</vt:lpstr>
      <vt:lpstr>Ключевое слово virtual</vt:lpstr>
      <vt:lpstr>Ключевое слово override</vt:lpstr>
      <vt:lpstr>Ключевое слово new</vt:lpstr>
      <vt:lpstr>Полиморфизм в действии</vt:lpstr>
      <vt:lpstr>Для любителей видеоигр</vt:lpstr>
      <vt:lpstr>Вопросы, на которые отвечает полиморфизм</vt:lpstr>
      <vt:lpstr>Задачи по тематике полиморфизма</vt:lpstr>
      <vt:lpstr>Задачи по тематике полиморфизма</vt:lpstr>
      <vt:lpstr>UML (бонус)</vt:lpstr>
      <vt:lpstr>Что такое UML</vt:lpstr>
      <vt:lpstr>Элементы диаграмм</vt:lpstr>
      <vt:lpstr>Примеры диаграмм в паттернах проектирования</vt:lpstr>
      <vt:lpstr>Ответы на вопросы</vt:lpstr>
      <vt:lpstr>Рефлексия</vt:lpstr>
      <vt:lpstr>Цели вебинара</vt:lpstr>
      <vt:lpstr>Вопросы?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pavel</cp:lastModifiedBy>
  <cp:revision>649</cp:revision>
  <dcterms:modified xsi:type="dcterms:W3CDTF">2025-09-18T19:26:19Z</dcterms:modified>
</cp:coreProperties>
</file>